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A568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A3A6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200" b="1">
                <a:solidFill>
                  <a:srgbClr val="FFFFFF"/>
                </a:solidFill>
                <a:latin typeface="Segoe UI"/>
              </a:defRPr>
            </a:pPr>
            <a:r>
              <a:t>Semiotics of Clean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2004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D7E14"/>
                </a:solidFill>
                <a:latin typeface="Segoe UI Light"/>
              </a:defRPr>
            </a:pPr>
            <a:r>
              <a:t>Automated Insights Report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594360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C8C8C8"/>
                </a:solidFill>
              </a:defRPr>
            </a:pPr>
            <a:r>
              <a:t>May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2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2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7.0 (The texture feels fresh and bright, like the surface of citrus fruit or sunlit botanicals.)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4.0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5.5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7.0 performed best in The texture feels fresh and bright, like the surface of citrus fruit or sunlit botanicals.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3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3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6.0 (The texture is organic, like foaming washes and leafy, natural surfaces.)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1.0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3.5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6.0 performed best in The texture is organic, like foaming washes and leafy, natural surfaces.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4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4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2.0 (Pastels with splashes of bright tones make it feel joyful and expressive.)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0.8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2.0 performed best in Pastels with splashes of bright tones make it feel joyful and expressive.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Overall (Response Time)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1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1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0.6 (It feels cool and expansive in my hand, like the stillness of a frozen lake or the depths of the ocean.)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0.6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0.6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0.6 performed best in It feels cool and expansive in my hand, like the stillness of a frozen lake or the depths of the ocean.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2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2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0.9 (It feels bold and geometric in my hand, like a burst of energy drawn from nature.)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0.5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0.7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0.9 performed best in It feels bold and geometric in my hand, like a burst of energy drawn from nature.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3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3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0.7 (It stands upright and vibrant, like something pulsing with nature’s energy.)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0.6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0.6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0.7 performed best in It stands upright and vibrant, like something pulsing with nature’s energy.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4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4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0.7 (Pastels with splashes of bright tones make it feel joyful and expressive.)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0.4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0.5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0.7 performed best in Pastels with splashes of bright tones make it feel joyful and expressive.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Age (Top Down)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1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1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62.0 (Age 45 - 54)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24.0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45 - 54 with score 62.0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2A568E"/>
                </a:solidFill>
                <a:latin typeface="Segoe UI"/>
              </a:defRPr>
            </a:pPr>
            <a:r>
              <a:t>STUDY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09728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14400" y="1645920"/>
            <a:ext cx="100584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 b="1">
                <a:solidFill>
                  <a:srgbClr val="2A568E"/>
                </a:solidFill>
              </a:defRPr>
            </a:pPr>
            <a:r>
              <a:t>• Status</a:t>
            </a:r>
          </a:p>
          <a:p>
            <a:pPr>
              <a:spcAft>
                <a:spcPts val="1440"/>
              </a:spcAft>
              <a:defRPr sz="1400"/>
            </a:pPr>
            <a:r>
              <a:t>Completed on: 04/03/2025</a:t>
            </a:r>
          </a:p>
          <a:p>
            <a:pPr>
              <a:defRPr sz="1600" b="1">
                <a:solidFill>
                  <a:srgbClr val="2A568E"/>
                </a:solidFill>
              </a:defRPr>
            </a:pPr>
            <a:r>
              <a:t>• Surveys Started</a:t>
            </a:r>
          </a:p>
          <a:p>
            <a:pPr>
              <a:spcAft>
                <a:spcPts val="1440"/>
              </a:spcAft>
              <a:defRPr sz="1400"/>
            </a:pPr>
            <a:r>
              <a:t>04/03/2025</a:t>
            </a:r>
          </a:p>
          <a:p>
            <a:pPr>
              <a:defRPr sz="1600" b="1">
                <a:solidFill>
                  <a:srgbClr val="2A568E"/>
                </a:solidFill>
              </a:defRPr>
            </a:pPr>
            <a:r>
              <a:t>• Surveys Completed</a:t>
            </a:r>
          </a:p>
          <a:p>
            <a:pPr>
              <a:defRPr sz="1400"/>
            </a:pPr>
            <a:r>
              <a:t> 50 (out of 50)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6126480"/>
            <a:ext cx="10972800" cy="18288"/>
          </a:xfrm>
          <a:prstGeom prst="rect">
            <a:avLst/>
          </a:prstGeom>
          <a:solidFill>
            <a:srgbClr val="DDD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2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2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49.0 (Age 55 - 64)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20.7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55 - 64 with score 49.0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3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3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39.0 (Age 55 - 64)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17.9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55 - 64 with score 39.0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4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4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52.0 (Age 55 - 64)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18.9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55 - 64 with score 52.0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Age (Bottom Up)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1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1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14.0 (Age 45 - 54)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4.4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45 - 54 with score 14.0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2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2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18.0 (Age 45 - 54)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6.4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45 - 54 with score 18.0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3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3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22.0 (Age 45 - 54)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5.9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45 - 54 with score 22.0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4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4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25.0 (Age 45 - 54)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4.6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45 - 54 with score 25.0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Age (Response Time)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1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1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1.7 (Age 55 - 64)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0.8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55 - 64 with score 1.7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Overall (Top Down)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2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2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3.5 (Age 55 - 64)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1.1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55 - 64 with score 3.5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3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3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1.3 (Age 55 - 64)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0.7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55 - 64 with score 1.3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Age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Age_charts_Q4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Age_heatmap_Q4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2.5 (Age 45 - 54)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1.0 (All ages)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Age 45 - 54 with score 2.5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Gender (Top Down)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1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1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28.0 (Male)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20.0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24.0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Male with score 28.0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2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2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23.0 (Female)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23.0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23.0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Female with score 23.0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3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3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20.0 (Female)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18.0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19.0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Female with score 20.0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4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4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23.0 (Female)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17.0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20.0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Female with score 23.0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Gender (Bottom Up)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1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1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6.0 (Female)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3.5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Female with score 6.0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1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1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23.0 (The pale blue and silvery tones look like crystalline water under a serene sky.)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18.0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20.2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23.0 performed best in The pale blue and silvery tones look like crystalline water under a serene sky.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2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2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9.0 (Female)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7.0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8.0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Female with score 9.0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3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3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7.0 (Female)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6.0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6.5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Female with score 7.0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4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4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5.0 (Male)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2.5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Male with score 5.0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Gender (Response Time)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1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1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0.8 (Male)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0.6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0.7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Male with score 0.8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2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2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1.1 (Female)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0.9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1.0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Female with score 1.1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3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3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0.9 (Male)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0.6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0.8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Male with score 0.9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Gender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Gender_charts_Q4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Gender_heatmap_Q4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0.7 (Female)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0.7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0.7 (Both genders)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Female with score 0.7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Prelim (Top Down)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1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1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44.0 ('Lotion/Cream')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21.0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27.6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'Lotion/Cream' with score 44.0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2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2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23.0 (It feels bold and geometric in my hand, like a burst of energy drawn from nature.)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17.0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20.0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23.0 performed best in It feels bold and geometric in my hand, like a burst of energy drawn from nature.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2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2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40.0 ('Lotion/Cream')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20.0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27.8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'Lotion/Cream' with score 40.0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3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3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40.0 ('Lotion/Cream')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18.0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23.0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'Lotion/Cream' with score 40.0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4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4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30.0 ('Lotion/Cream')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18.0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22.2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'Lotion/Cream' with score 30.0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Prelim (Bottom Up)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1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1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7.0 ('Odor protection')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2.0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4.1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'Odor protection' with score 7.0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2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2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15.0 ('Skin care benefits')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7.3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'Skin care benefits' with score 15.0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3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3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13.0 ('Skin care benefits')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5.0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7.6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'Skin care benefits' with score 13.0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4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4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12.0 ('Roll-on')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4.2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'Roll-on' with score 12.0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Prelim (Response Time)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1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1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3.2 ('Lotion/Cream')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0.2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1.0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'Lotion/Cream' with score 3.2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3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3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19.0 (It stands upright and vibrant, like something pulsing with nature’s energy.)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14.0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17.0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19.0 performed best in It stands upright and vibrant, like something pulsing with nature’s energy.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2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2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1.7 ('Spray')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0.8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1.1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'Spray' with score 1.7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3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3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2.6 ('Lotion/Cream')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0.2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0.9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'Lotion/Cream' with score 2.6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Prelim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elim_charts_Q4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Prelim_heatmap_Q4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2.9 ('Lotion/Cream')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0.1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1.0 (All segments)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'Lotion/Cream' with score 2.9 performed best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2 Market Segments (Top Down)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1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1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24.0 (Mindset 1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24.0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24.0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1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2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2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28.0 (Mindset 1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18.0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23.0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1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3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3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20.0 (Mindset 2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19.0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19.5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4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4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27.0 (Mindset 1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13.0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20.0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1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2 Market Segments (Bottom Up)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1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1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8.0 (Mindset 2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3.0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5.5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4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4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19.0 (It feels light and playful in my hand, with a shape that adds joy to staying clean.)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12.0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16.8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19.0 performed best in It feels light and playful in my hand, with a shape that adds joy to staying clean.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2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2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10.0 (Mindset 2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9.0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9.5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3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3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11.0 (Mindset 1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2.0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6.5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1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4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4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7.0 (Mindset 2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7.0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7.0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2 Market Segments (Response Time)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1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1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0.8 (Mindset 1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0.6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0.7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1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2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2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1.0 (Mindset 2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0.9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0.9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3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3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0.9 (Mindset 2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0.7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0.8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2 Market Segments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2 Market Segments_charts_Q4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2 Market Segments_heatmap_Q4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0.8 (Mindset 2 of 2)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0.6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0.7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2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3 Market Segments (Top Down)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1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1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37.0 (Mindset 3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20.0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28.3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3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Overall (Bottom Up)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2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2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31.0 (Mindset 1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17.0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25.0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1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3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3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32.0 (Mindset 2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16.0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22.7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Top 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4_Top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4_Top D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27.0 (Mindset 1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11.0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19.7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1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3 Market Segments (Bottom Up)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1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1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7.0 (Mindset 2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3.0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4.7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2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2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9.0 (Mindset 3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7.0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7.7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3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3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3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13.0 (Mindset 1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8.0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10.5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1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4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4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9.0 (Mindset 3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6.0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7.5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3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600" b="1">
                <a:solidFill>
                  <a:srgbClr val="2A568E"/>
                </a:solidFill>
              </a:defRPr>
            </a:pPr>
            <a:r>
              <a:t>3 Market Segments (Response Time)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FD7E14"/>
                </a:solidFill>
              </a:defRPr>
            </a:pPr>
            <a:r>
              <a:t>Consumer Insights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88952" cy="91440"/>
          </a:xfrm>
          <a:prstGeom prst="rect">
            <a:avLst/>
          </a:prstGeom>
          <a:solidFill>
            <a:srgbClr val="28A745"/>
          </a:solidFill>
          <a:ln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1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1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0.9 (Mindset 3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0.7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0.8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3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Overall | Bottom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Overall_charts_Q1_Bottom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Overall_heatmap_Q1_Bottom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Elemental Serenity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3.0 (It feels cool and expansive in my hand, like the stillness of a frozen lake or the depths of the ocean.)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1.0 (Least preferred)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2.0 (Average)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3.0 performed best in It feels cool and expansive in my hand, like the stillness of a frozen lake or the depths of the ocean. (Excellent preferred)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2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2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Sunburst Vitality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1.2 (Mindset 2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0.6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0.9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3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3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Fresh &amp; Vital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1.1 (Mindset 2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0.6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0.9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A56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91440"/>
            <a:ext cx="3657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600" b="1">
                <a:solidFill>
                  <a:srgbClr val="FFFFFF"/>
                </a:solidFill>
              </a:rPr>
              <a:t>3 Market Segments | Response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86868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3 Market Segments_charts_Q4_Response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" y="3886200"/>
            <a:ext cx="5577840" cy="2834640"/>
          </a:xfrm>
          <a:prstGeom prst="rect">
            <a:avLst/>
          </a:prstGeom>
          <a:solidFill>
            <a:srgbClr val="FFFFFF"/>
          </a:solidFill>
          <a:ln w="19050">
            <a:solidFill>
              <a:srgbClr val="2A56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3 Market Segments_heatmap_Q4_Response 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920"/>
            <a:ext cx="54864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1463040"/>
            <a:ext cx="5029200" cy="4389120"/>
          </a:xfrm>
          <a:prstGeom prst="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645920"/>
            <a:ext cx="448056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720"/>
              </a:spcAft>
              <a:defRPr sz="1600" b="1">
                <a:solidFill>
                  <a:srgbClr val="2A568E"/>
                </a:solidFill>
              </a:defRPr>
            </a:pPr>
            <a:r>
              <a:t>Playful Purity</a:t>
            </a:r>
          </a:p>
          <a:p>
            <a:pPr algn="l">
              <a:spcAft>
                <a:spcPts val="1080"/>
              </a:spcAft>
              <a:defRPr sz="1200" b="1">
                <a:solidFill>
                  <a:srgbClr val="FD7E14"/>
                </a:solidFill>
              </a:defRPr>
            </a:pPr>
            <a:r>
              <a:t>Key Findings: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highest: 0.8 (Mindset 2 of 3)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lowest: 0.5</a:t>
            </a:r>
          </a:p>
          <a:p>
            <a:pPr algn="l">
              <a:spcBef>
                <a:spcPts val="1080"/>
              </a:spcBef>
              <a:defRPr sz="1400"/>
            </a:pPr>
            <a:r>
              <a:t>• Preferred average: 0.7</a:t>
            </a:r>
          </a:p>
          <a:p>
            <a:pPr algn="l">
              <a:spcBef>
                <a:spcPts val="1080"/>
              </a:spcBef>
              <a:defRPr sz="1400"/>
            </a:pPr>
            <a:r>
              <a:t>• Summary: Mindset 2 of 3 performed best in this group</a:t>
            </a:r>
          </a:p>
          <a:p>
            <a:pPr algn="ctr">
              <a:spcBef>
                <a:spcPts val="1440"/>
              </a:spcBef>
              <a:defRPr sz="1200">
                <a:solidFill>
                  <a:srgbClr val="969696"/>
                </a:solidFill>
              </a:defRPr>
            </a:pPr>
            <a:r>
              <a:t>© mindgenome.org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